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477" r:id="rId3"/>
    <p:sldId id="479" r:id="rId4"/>
    <p:sldId id="521" r:id="rId5"/>
    <p:sldId id="522" r:id="rId6"/>
    <p:sldId id="523" r:id="rId7"/>
    <p:sldId id="484" r:id="rId8"/>
    <p:sldId id="505" r:id="rId9"/>
    <p:sldId id="506" r:id="rId10"/>
    <p:sldId id="520" r:id="rId11"/>
    <p:sldId id="497" r:id="rId12"/>
    <p:sldId id="508" r:id="rId13"/>
    <p:sldId id="514" r:id="rId14"/>
    <p:sldId id="515" r:id="rId15"/>
    <p:sldId id="524" r:id="rId16"/>
    <p:sldId id="517" r:id="rId17"/>
    <p:sldId id="257" r:id="rId18"/>
    <p:sldId id="4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C338E8ED-EBBD-4783-B66D-6F83C3A80231}">
          <p14:sldIdLst>
            <p14:sldId id="258"/>
          </p14:sldIdLst>
        </p14:section>
        <p14:section name="Introduction" id="{843626F2-1448-4B04-9958-DF0167E8026D}">
          <p14:sldIdLst>
            <p14:sldId id="477"/>
            <p14:sldId id="479"/>
            <p14:sldId id="521"/>
            <p14:sldId id="522"/>
            <p14:sldId id="523"/>
            <p14:sldId id="484"/>
          </p14:sldIdLst>
        </p14:section>
        <p14:section name="Our Results" id="{D5A473A6-CB6B-4590-A331-A22587C1C984}">
          <p14:sldIdLst>
            <p14:sldId id="505"/>
            <p14:sldId id="506"/>
            <p14:sldId id="520"/>
            <p14:sldId id="497"/>
            <p14:sldId id="508"/>
            <p14:sldId id="514"/>
            <p14:sldId id="515"/>
            <p14:sldId id="524"/>
            <p14:sldId id="517"/>
          </p14:sldIdLst>
        </p14:section>
        <p14:section name="Ending" id="{76A7383D-36D2-42D4-8B8E-31206535C277}">
          <p14:sldIdLst>
            <p14:sldId id="25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398"/>
    <a:srgbClr val="7AA41C"/>
    <a:srgbClr val="FFC000"/>
    <a:srgbClr val="58961A"/>
    <a:srgbClr val="D9D9D9"/>
    <a:srgbClr val="0680C3"/>
    <a:srgbClr val="FFF9EF"/>
    <a:srgbClr val="FFFCF7"/>
    <a:srgbClr val="FFF7EB"/>
    <a:srgbClr val="FF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326" autoAdjust="0"/>
  </p:normalViewPr>
  <p:slideViewPr>
    <p:cSldViewPr snapToGrid="0">
      <p:cViewPr varScale="1">
        <p:scale>
          <a:sx n="68" d="100"/>
          <a:sy n="68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72432-2C87-4F84-8679-40BD9941BAA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45E6-AA04-49C9-83FF-A71B0AD4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51C38-DC06-1247-34EB-5EC32E8C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3A6B26-1F2B-F0DC-9D90-EF2F13BC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653B4-392A-5C75-0537-44407D3FB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20854-3DFC-9036-96A8-F554A5F0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0F4F-B7B3-2918-32E4-98E91A57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CBF924-D245-E143-1D7B-A176ED9B7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6E7D09-B09B-9BB4-DDA4-34B1D00F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E3837-CFD3-0BD4-8147-493D65BD0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7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056C-68F1-D7D8-D543-E4D243D2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A9904-2527-5AB8-16F0-F437BDFD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3D2D45-C391-D943-F076-92A513AB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A436-AA43-860E-79DA-CD770000E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8C4A-2595-C9AE-1188-D90A6601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F6647-6A8E-607B-73BB-D2CA81A10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A4050-D887-651B-3157-5EFB74E80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28F68-F7BB-D8DD-6DF0-7D4F1B579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3AA1A-6256-6A92-342F-DBB7B4F2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56B83-ABCE-07BE-5CEA-841B90DDA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04B32-BCBE-3DE4-D8FC-1AB310B7C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9F04-0A68-29E5-9DB6-ACF025592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38DD-B895-5B73-909F-B322AE0F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51DAB-5809-5D1D-ABBF-9132EF1FB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18C6E-8C8A-8B97-330E-459FB09B7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6E24B-9FAE-4540-6350-3EDF5BE9C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5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F29E3-0819-F4C1-BFAF-5E66AE70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875FC-229F-322B-D7A6-043493B92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C915-4D90-0D15-DA44-CD676792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510E-2E7C-269C-978E-E5372FCEE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BD88-80F8-BFA7-4DF6-DA04B49F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46FA9-CD4B-8E1F-C854-2AD868F5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333EF-6276-BA0B-F242-E1693999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15523-1BF4-7DED-E2EF-3A2802FBB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F490-758B-7080-26D4-BB6A7E7A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77B00D-8CDB-C04C-10AB-C7C07D775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4A9FBA-BEF8-D28F-CF6A-07BFF97C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020E-A121-E5F2-544E-DD6774BF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EF07-E5FD-98D3-F96C-9BEE7052A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6FC1B2-4F42-3121-2616-7E589C92D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0C3EB7-5A88-7D63-46E0-6570A0AF0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4299D-0CB0-BFE5-6BC5-DE426E58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50-CE5F-4EF6-939A-E2C9BB511F56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FF63-C8F5-4841-95EC-45F36E16C3D8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CEA8-F592-4BA0-8C7B-61DE877B22CF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1CAC4-3C38-0EDC-3FDA-56956990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198E-799A-44E9-9ECB-BAB6187D599B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10527-CE56-8C3D-0139-802A3451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E16A-C6A0-BD07-BA76-188AE065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C3DF-D301-B185-F865-18E63E3D44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56A8BD-0332-4D29-8FDB-769C585CFE3C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7E6EE-D6E7-AD96-4186-9B7612841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775B-90F2-C182-9918-2F5F31C3B2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38C4-3AC4-4951-832F-D409D8664C0C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986F-0EEA-42A7-B96E-53BB5349C7B3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FADE-2AF0-4925-B816-16F9F3C4B046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E15F-C381-47BB-BD1D-C568826224F1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4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2370-E1EC-4833-86E0-E3DF3FC65F0C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1EC-6128-4C17-A1BA-30D5D977F0E2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8318-4A5D-4FED-AB5E-7CABD96039F4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4761-89CC-4D6E-AF0B-78DE0B64BBF9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F69-2029-41E1-8A0C-3B90300F1668}" type="datetime1">
              <a:rPr lang="en-US" altLang="zh-TW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8.png"/><Relationship Id="rId7" Type="http://schemas.openxmlformats.org/officeDocument/2006/relationships/image" Target="../media/image9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60.png"/><Relationship Id="rId5" Type="http://schemas.openxmlformats.org/officeDocument/2006/relationships/image" Target="../media/image95.png"/><Relationship Id="rId10" Type="http://schemas.openxmlformats.org/officeDocument/2006/relationships/image" Target="../media/image510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20.png"/><Relationship Id="rId31" Type="http://schemas.openxmlformats.org/officeDocument/2006/relationships/image" Target="../media/image79.png"/><Relationship Id="rId27" Type="http://schemas.openxmlformats.org/officeDocument/2006/relationships/image" Target="../media/image77.png"/><Relationship Id="rId30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27" Type="http://schemas.openxmlformats.org/officeDocument/2006/relationships/image" Target="../media/image9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1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80.png"/><Relationship Id="rId9" Type="http://schemas.openxmlformats.org/officeDocument/2006/relationships/image" Target="../media/image24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265" y="91045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Calibri (Body)"/>
                <a:cs typeface="Times New Roman" panose="02020603050405020304" pitchFamily="18" charset="0"/>
              </a:rPr>
              <a:t>Explicit Min-wise Hash Families with Optimal Size</a:t>
            </a:r>
            <a:endParaRPr lang="en-US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74C0353-887D-59AB-4350-DF315ADF52B7}"/>
              </a:ext>
            </a:extLst>
          </p:cNvPr>
          <p:cNvSpPr txBox="1"/>
          <p:nvPr/>
        </p:nvSpPr>
        <p:spPr>
          <a:xfrm>
            <a:off x="4615546" y="1775452"/>
            <a:ext cx="2722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 err="1">
                <a:latin typeface="Calibri (Body)"/>
              </a:rPr>
              <a:t>Shengtang</a:t>
            </a:r>
            <a:r>
              <a:rPr lang="en-US" altLang="zh-TW" sz="2600" dirty="0">
                <a:latin typeface="Calibri (Body)"/>
              </a:rPr>
              <a:t> Huang*</a:t>
            </a:r>
            <a:endParaRPr lang="en-US" altLang="zh-CN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79C2D15-4807-1F1E-E6BA-0065A3C186C5}"/>
              </a:ext>
            </a:extLst>
          </p:cNvPr>
          <p:cNvSpPr txBox="1"/>
          <p:nvPr/>
        </p:nvSpPr>
        <p:spPr>
          <a:xfrm>
            <a:off x="1475775" y="1775453"/>
            <a:ext cx="1626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Xue Chen*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49A56CB-E9D1-393F-1444-2665F6EFF988}"/>
              </a:ext>
            </a:extLst>
          </p:cNvPr>
          <p:cNvSpPr txBox="1"/>
          <p:nvPr/>
        </p:nvSpPr>
        <p:spPr>
          <a:xfrm>
            <a:off x="9374691" y="1775451"/>
            <a:ext cx="1067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Xin Li</a:t>
            </a:r>
            <a:r>
              <a:rPr lang="en-US" altLang="zh-TW" sz="2600" dirty="0">
                <a:latin typeface="Calibri (Body)"/>
              </a:rPr>
              <a:t>†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5581C-36DE-31EB-E41E-83076155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40" y="2250044"/>
            <a:ext cx="2998363" cy="269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BD6D0-236F-B012-C720-9D9538B3373B}"/>
              </a:ext>
            </a:extLst>
          </p:cNvPr>
          <p:cNvPicPr>
            <a:picLocks/>
          </p:cNvPicPr>
          <p:nvPr/>
        </p:nvPicPr>
        <p:blipFill>
          <a:blip r:embed="rId4"/>
          <a:srcRect b="20802"/>
          <a:stretch>
            <a:fillRect/>
          </a:stretch>
        </p:blipFill>
        <p:spPr>
          <a:xfrm>
            <a:off x="911525" y="2250044"/>
            <a:ext cx="2651990" cy="2690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6D3B7-064C-8AD4-DE43-2E7CEFD9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81" t="11512"/>
          <a:stretch>
            <a:fillRect/>
          </a:stretch>
        </p:blipFill>
        <p:spPr>
          <a:xfrm rot="5400000">
            <a:off x="4627951" y="2263071"/>
            <a:ext cx="2678042" cy="265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D1A4A-9357-4311-62EF-95998258449D}"/>
              </a:ext>
            </a:extLst>
          </p:cNvPr>
          <p:cNvSpPr txBox="1"/>
          <p:nvPr/>
        </p:nvSpPr>
        <p:spPr>
          <a:xfrm>
            <a:off x="2909291" y="5118314"/>
            <a:ext cx="6115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alibri (Body)"/>
              </a:rPr>
              <a:t>* University of Science and Technology of China</a:t>
            </a:r>
          </a:p>
          <a:p>
            <a:pPr algn="ctr"/>
            <a:r>
              <a:rPr lang="en-US" altLang="zh-CN" sz="2400" dirty="0">
                <a:latin typeface="Calibri (Body)"/>
                <a:cs typeface="Arial" panose="020B0604020202020204" pitchFamily="34" charset="0"/>
              </a:rPr>
              <a:t>† Johns Hopkins University</a:t>
            </a:r>
            <a:endParaRPr lang="en-US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D588A-20DB-01AE-D3D8-E6FD690D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ECE8C-44F8-5F46-9837-1A46225BEDDA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D1B759E7-121E-9AF3-E5F2-7C6C15366D53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CB40E261-5B1E-A7EF-8925-F77FEAE5A395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52071052-1218-7C3D-FA99-C2CC894D3BB8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FFB28C4-BC1A-3013-768E-5B117D34565B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642D37D-0258-A50B-4D55-E6B178157B2B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16C374-970F-EC32-17CE-6E0B1F19AB92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879FB287-3EFF-8B76-BB26-449171E03070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/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/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200" b="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are correlated</a:t>
                </a:r>
                <a:endParaRPr lang="en-US" altLang="zh-TW" sz="22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blipFill>
                <a:blip r:embed="rId21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/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AB8CCFB1-DA48-7F33-BAE1-D93F880EF0A0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E0CB-5D7C-81C6-4BFF-85C73AE2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A4952-7DDE-F165-AF46-9BE56CB8C98F}"/>
              </a:ext>
            </a:extLst>
          </p:cNvPr>
          <p:cNvSpPr txBox="1"/>
          <p:nvPr/>
        </p:nvSpPr>
        <p:spPr>
          <a:xfrm>
            <a:off x="540407" y="404984"/>
            <a:ext cx="9107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Pseudorandom Generator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(Extractor)</a:t>
                </a:r>
                <a:endParaRPr lang="en-US" altLang="zh-TW" sz="24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-extractor, if for any random source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min-entropy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it holds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Nisan-Zuckerman PRG: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blipFill>
                <a:blip r:embed="rId2"/>
                <a:stretch>
                  <a:fillRect l="-888" t="-1747" r="-832" b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C37068D-0E3C-2036-2E5A-067497AB4F8E}"/>
                  </a:ext>
                </a:extLst>
              </p:cNvPr>
              <p:cNvSpPr txBox="1"/>
              <p:nvPr/>
            </p:nvSpPr>
            <p:spPr>
              <a:xfrm>
                <a:off x="194003" y="4369722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C37068D-0E3C-2036-2E5A-067497AB4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4369722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491F2076-37EF-E82B-5E92-44C1DA1016B5}"/>
                  </a:ext>
                </a:extLst>
              </p:cNvPr>
              <p:cNvSpPr txBox="1"/>
              <p:nvPr/>
            </p:nvSpPr>
            <p:spPr>
              <a:xfrm>
                <a:off x="3823869" y="5641263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491F2076-37EF-E82B-5E92-44C1DA10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5641263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>
            <a:extLst>
              <a:ext uri="{FF2B5EF4-FFF2-40B4-BE49-F238E27FC236}">
                <a16:creationId xmlns:a16="http://schemas.microsoft.com/office/drawing/2014/main" id="{4D1E262C-5FA1-D044-7D7E-CFCCB966DA1A}"/>
              </a:ext>
            </a:extLst>
          </p:cNvPr>
          <p:cNvSpPr/>
          <p:nvPr/>
        </p:nvSpPr>
        <p:spPr>
          <a:xfrm rot="16200000">
            <a:off x="1562485" y="3904673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69027F9B-D4D9-D196-3635-42902E1E81F3}"/>
                  </a:ext>
                </a:extLst>
              </p:cNvPr>
              <p:cNvSpPr txBox="1"/>
              <p:nvPr/>
            </p:nvSpPr>
            <p:spPr>
              <a:xfrm>
                <a:off x="-487435" y="5088831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69027F9B-D4D9-D196-3635-42902E1E8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5088831"/>
                <a:ext cx="43533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AC7BED19-0388-1752-444D-A8B43D7A7511}"/>
              </a:ext>
            </a:extLst>
          </p:cNvPr>
          <p:cNvSpPr/>
          <p:nvPr/>
        </p:nvSpPr>
        <p:spPr>
          <a:xfrm rot="16200000">
            <a:off x="10431832" y="3952855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B37A204-F6EC-F59D-C6CA-BCDE1FCFD84E}"/>
                  </a:ext>
                </a:extLst>
              </p:cNvPr>
              <p:cNvSpPr txBox="1"/>
              <p:nvPr/>
            </p:nvSpPr>
            <p:spPr>
              <a:xfrm>
                <a:off x="8475175" y="5073442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B37A204-F6EC-F59D-C6CA-BCDE1FCFD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5073442"/>
                <a:ext cx="4353338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56A59593-4266-7D1A-564B-B25B8ECEA986}"/>
              </a:ext>
            </a:extLst>
          </p:cNvPr>
          <p:cNvSpPr/>
          <p:nvPr/>
        </p:nvSpPr>
        <p:spPr>
          <a:xfrm rot="16200000">
            <a:off x="5980481" y="2927184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0D30DCB3-D19F-028F-409D-3F2F27163C9A}"/>
                  </a:ext>
                </a:extLst>
              </p:cNvPr>
              <p:cNvSpPr txBox="1"/>
              <p:nvPr/>
            </p:nvSpPr>
            <p:spPr>
              <a:xfrm>
                <a:off x="4002578" y="5093296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0D30DCB3-D19F-028F-409D-3F2F2716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5093296"/>
                <a:ext cx="4353338" cy="491417"/>
              </a:xfrm>
              <a:prstGeom prst="rect">
                <a:avLst/>
              </a:prstGeom>
              <a:blipFill>
                <a:blip r:embed="rId7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9A4-DACB-7564-28F4-3DF603D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6BB11-16A8-EAB2-D916-FAE87D539B25}"/>
              </a:ext>
            </a:extLst>
          </p:cNvPr>
          <p:cNvSpPr txBox="1"/>
          <p:nvPr/>
        </p:nvSpPr>
        <p:spPr>
          <a:xfrm>
            <a:off x="540407" y="404984"/>
            <a:ext cx="898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One bin is S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ensitive to Multiplicative Error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/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NZPRG</m:t>
                    </m:r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ExtErr</m:t>
                    </m:r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blipFill>
                <a:blip r:embed="rId5"/>
                <a:stretch>
                  <a:fillRect t="-6040" b="-16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/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/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/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≤1/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⟹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SimSun" panose="02010600030101010101" pitchFamily="2" charset="-122"/>
                  <a:buChar char="！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very small, and it makes this bin very sensitive to multiplicative error.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blipFill>
                <a:blip r:embed="rId11"/>
                <a:stretch>
                  <a:fillRect l="-506" b="-98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4A3A0FF-6ACD-AFC6-9A3D-BA7F2513604C}"/>
              </a:ext>
            </a:extLst>
          </p:cNvPr>
          <p:cNvSpPr/>
          <p:nvPr/>
        </p:nvSpPr>
        <p:spPr>
          <a:xfrm>
            <a:off x="4581940" y="4770169"/>
            <a:ext cx="2723321" cy="70078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2E2121-E077-E84A-BEAA-08D2F0D6306A}"/>
              </a:ext>
            </a:extLst>
          </p:cNvPr>
          <p:cNvSpPr txBox="1"/>
          <p:nvPr/>
        </p:nvSpPr>
        <p:spPr>
          <a:xfrm>
            <a:off x="4422912" y="3866668"/>
            <a:ext cx="549633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﹖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We hope that this special bin does not need to pay for the error from extractor.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CD6A4BFB-0AD4-EDFD-48C4-333CC7500205}"/>
              </a:ext>
            </a:extLst>
          </p:cNvPr>
          <p:cNvSpPr/>
          <p:nvPr/>
        </p:nvSpPr>
        <p:spPr>
          <a:xfrm>
            <a:off x="5198167" y="4870175"/>
            <a:ext cx="2305877" cy="507045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813B-7185-FF24-8F44-39D777F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BAB41-BF3F-A35D-C8FD-87A851390B6E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8025A3D-B8A0-681E-7D7D-8EF13DA3DD13}"/>
              </a:ext>
            </a:extLst>
          </p:cNvPr>
          <p:cNvSpPr/>
          <p:nvPr/>
        </p:nvSpPr>
        <p:spPr>
          <a:xfrm>
            <a:off x="3737537" y="3115035"/>
            <a:ext cx="4659441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/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 (or correspondingly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) are symmetric.</a:t>
                </a:r>
                <a:endParaRPr lang="en-US" altLang="zh-TW" sz="22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blipFill>
                <a:blip r:embed="rId28"/>
                <a:stretch>
                  <a:fillRect l="-1327" t="-4615" r="-3151" b="-1307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6192E119-A8E2-BD02-C1CA-8B36F3FCDA1C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7D4E90-2F8E-F2C6-DB16-45D662392054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A0AE5C-8D62-E94D-0CF1-E2E8B8FBDBDD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51B4-07BD-03BE-D8DF-5CB5D82B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1A47D-A14E-728D-FFFE-69F66FA9E7D5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D01D404-C3E8-5080-80B4-7EA843E34E3C}"/>
              </a:ext>
            </a:extLst>
          </p:cNvPr>
          <p:cNvSpPr/>
          <p:nvPr/>
        </p:nvSpPr>
        <p:spPr>
          <a:xfrm rot="16200000">
            <a:off x="6770577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/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C1955C9B-196E-3FAB-CDFE-F048503A0D69}"/>
              </a:ext>
            </a:extLst>
          </p:cNvPr>
          <p:cNvSpPr/>
          <p:nvPr/>
        </p:nvSpPr>
        <p:spPr>
          <a:xfrm rot="16200000">
            <a:off x="10126108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/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F86EB089-6C55-FDAA-D7AB-E0059F622675}"/>
              </a:ext>
            </a:extLst>
          </p:cNvPr>
          <p:cNvSpPr/>
          <p:nvPr/>
        </p:nvSpPr>
        <p:spPr>
          <a:xfrm rot="16200000">
            <a:off x="2900648" y="-15626"/>
            <a:ext cx="241402" cy="4229694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/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/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6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67B2-BAA5-B5F1-3C75-2FA88E96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31DE66EF-8FA0-1E10-242A-73637F166604}"/>
                  </a:ext>
                </a:extLst>
              </p:cNvPr>
              <p:cNvSpPr txBox="1"/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31DE66EF-8FA0-1E10-242A-73637F16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931A246-CE09-5251-4FA0-F6F9BA4E83E6}"/>
                  </a:ext>
                </a:extLst>
              </p:cNvPr>
              <p:cNvSpPr txBox="1"/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200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931A246-CE09-5251-4FA0-F6F9BA4E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345309B-6654-2039-7265-43EB0D157479}"/>
                  </a:ext>
                </a:extLst>
              </p:cNvPr>
              <p:cNvSpPr txBox="1"/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345309B-6654-2039-7265-43EB0D15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8FD93104-6A20-9F72-E9C3-508E8A5648B8}"/>
                  </a:ext>
                </a:extLst>
              </p:cNvPr>
              <p:cNvSpPr txBox="1"/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8FD93104-6A20-9F72-E9C3-508E8A56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A9DF3B83-4B18-9EA8-4E2C-CD4DEDA8F62C}"/>
                  </a:ext>
                </a:extLst>
              </p:cNvPr>
              <p:cNvSpPr txBox="1"/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A9DF3B83-4B18-9EA8-4E2C-CD4DEDA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7CA47E7-1E90-CC19-98D6-D5BD611A34E2}"/>
              </a:ext>
            </a:extLst>
          </p:cNvPr>
          <p:cNvSpPr/>
          <p:nvPr/>
        </p:nvSpPr>
        <p:spPr>
          <a:xfrm>
            <a:off x="1967944" y="2942254"/>
            <a:ext cx="130263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2CE7D23-A706-618D-7A9D-0B760B8A6E96}"/>
                  </a:ext>
                </a:extLst>
              </p:cNvPr>
              <p:cNvSpPr txBox="1"/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2CE7D23-A706-618D-7A9D-0B760B8A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blipFill>
                <a:blip r:embed="rId8"/>
                <a:stretch>
                  <a:fillRect l="-965" t="-2513" r="-362" b="-703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D56B9CF-1309-6844-88B7-40CE5A7A23D6}"/>
                  </a:ext>
                </a:extLst>
              </p:cNvPr>
              <p:cNvSpPr txBox="1"/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D56B9CF-1309-6844-88B7-40CE5A7A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4EE748EE-9525-035D-8B8F-9E822476E064}"/>
                  </a:ext>
                </a:extLst>
              </p:cNvPr>
              <p:cNvSpPr txBox="1"/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4EE748EE-9525-035D-8B8F-9E822476E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8B0DD976-0A3A-CE41-6F5C-DFA7202365DA}"/>
                  </a:ext>
                </a:extLst>
              </p:cNvPr>
              <p:cNvSpPr txBox="1"/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8B0DD976-0A3A-CE41-6F5C-DFA72023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6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8A64-7D70-6361-6692-4FBCA20A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02FF-C6A4-A7CF-36F9-503D3C847D06}"/>
              </a:ext>
            </a:extLst>
          </p:cNvPr>
          <p:cNvSpPr txBox="1"/>
          <p:nvPr/>
        </p:nvSpPr>
        <p:spPr>
          <a:xfrm>
            <a:off x="540407" y="404984"/>
            <a:ext cx="367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Special Extractor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/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422" y="2377913"/>
                <a:ext cx="2613286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/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sz="2200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sz="2200" b="0" i="0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sz="2200" b="0" i="1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strike="sngStrike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263" y="2916225"/>
                <a:ext cx="3476065" cy="1296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/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81" y="2382741"/>
                <a:ext cx="31308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/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03" y="2385235"/>
                <a:ext cx="313082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/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5069" y="1866867"/>
                <a:ext cx="137018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5B0C16D-1065-804C-01EA-ACDF8D6AC988}"/>
              </a:ext>
            </a:extLst>
          </p:cNvPr>
          <p:cNvSpPr/>
          <p:nvPr/>
        </p:nvSpPr>
        <p:spPr>
          <a:xfrm>
            <a:off x="1967944" y="2942254"/>
            <a:ext cx="130263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/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01" y="2983867"/>
                <a:ext cx="5039737" cy="1194622"/>
              </a:xfrm>
              <a:prstGeom prst="rect">
                <a:avLst/>
              </a:prstGeom>
              <a:blipFill>
                <a:blip r:embed="rId8"/>
                <a:stretch>
                  <a:fillRect l="-965" t="-2513" r="-362" b="-703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>
            <a:extLst>
              <a:ext uri="{FF2B5EF4-FFF2-40B4-BE49-F238E27FC236}">
                <a16:creationId xmlns:a16="http://schemas.microsoft.com/office/drawing/2014/main" id="{DD0768AB-2349-6901-356C-75AB816898D1}"/>
              </a:ext>
            </a:extLst>
          </p:cNvPr>
          <p:cNvSpPr/>
          <p:nvPr/>
        </p:nvSpPr>
        <p:spPr>
          <a:xfrm>
            <a:off x="1900392" y="2395435"/>
            <a:ext cx="2305877" cy="507045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/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92" y="1336599"/>
                <a:ext cx="1370187" cy="524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/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17" y="1336599"/>
                <a:ext cx="137018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/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57" y="1330005"/>
                <a:ext cx="1370187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CDB34-DAFF-2AA3-5EDD-BBC0D0ED1302}"/>
                  </a:ext>
                </a:extLst>
              </p:cNvPr>
              <p:cNvSpPr txBox="1"/>
              <p:nvPr/>
            </p:nvSpPr>
            <p:spPr>
              <a:xfrm>
                <a:off x="540407" y="4561755"/>
                <a:ext cx="10988983" cy="1637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Lemma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satisfies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CDB34-DAFF-2AA3-5EDD-BBC0D0ED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4561755"/>
                <a:ext cx="10988983" cy="1637756"/>
              </a:xfrm>
              <a:prstGeom prst="rect">
                <a:avLst/>
              </a:prstGeom>
              <a:blipFill>
                <a:blip r:embed="rId12"/>
                <a:stretch>
                  <a:fillRect l="-888" t="-2974" r="-610" b="-4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9B433FD7-D170-41AC-BE93-08743560544D}"/>
              </a:ext>
            </a:extLst>
          </p:cNvPr>
          <p:cNvSpPr/>
          <p:nvPr/>
        </p:nvSpPr>
        <p:spPr>
          <a:xfrm>
            <a:off x="3187457" y="5710769"/>
            <a:ext cx="2057400" cy="451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竖起的大拇指手势 纯色填充">
            <a:extLst>
              <a:ext uri="{FF2B5EF4-FFF2-40B4-BE49-F238E27FC236}">
                <a16:creationId xmlns:a16="http://schemas.microsoft.com/office/drawing/2014/main" id="{C9F0D83C-C8D9-7954-818B-5A413572ED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282" y="2109223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E9F091F-5974-7D8A-A07E-A2DBD1F015C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766930" y="4084983"/>
            <a:ext cx="449227" cy="16257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330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3200" b="1" spc="300" dirty="0">
                <a:cs typeface="Arial" panose="020B0604020202020204" pitchFamily="34" charset="0"/>
              </a:rPr>
              <a:t>Open </a:t>
            </a:r>
            <a:r>
              <a:rPr lang="en-US" altLang="zh-CN" sz="3200" b="1" spc="300" dirty="0">
                <a:cs typeface="Arial" panose="020B0604020202020204" pitchFamily="34" charset="0"/>
              </a:rPr>
              <a:t>P</a:t>
            </a:r>
            <a:r>
              <a:rPr lang="en-US" sz="3200" b="1" spc="300" dirty="0">
                <a:cs typeface="Arial" panose="020B0604020202020204" pitchFamily="34" charset="0"/>
              </a:rPr>
              <a:t>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1757223"/>
            <a:ext cx="9849679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12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Smaller</a:t>
            </a:r>
            <a:r>
              <a:rPr lang="en-US" sz="2800" dirty="0"/>
              <a:t> error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3978533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Faster </a:t>
            </a:r>
            <a:r>
              <a:rPr lang="en-US" altLang="zh-CN" sz="2800" dirty="0"/>
              <a:t>evaluation time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/>
              <p:nvPr/>
            </p:nvSpPr>
            <p:spPr>
              <a:xfrm>
                <a:off x="1013791" y="2837613"/>
                <a:ext cx="9849678" cy="6760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12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/>
                  <a:t>Extending the result for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(like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/>
                  <a:t>)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837613"/>
                <a:ext cx="9849678" cy="676083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69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1269" y="272750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latin typeface="Calibri (Body)"/>
                <a:cs typeface="Times New Roman" panose="02020603050405020304" pitchFamily="18" charset="0"/>
              </a:rPr>
              <a:t>Thank you for listening!</a:t>
            </a:r>
            <a:endParaRPr lang="en-US" sz="6600" dirty="0"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9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5220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[Broder,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Charikar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Frieze,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Mitzenmacher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’00])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-min-wise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Feigenblat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Porat,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Shiftan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’11])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 family with (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>
                    <a:latin typeface="Calibri (Body)"/>
                    <a:cs typeface="Times New Roman" panose="02020603050405020304" pitchFamily="18" charset="0"/>
                  </a:rPr>
                  <a:t>Play crucial role</a:t>
                </a:r>
                <a:r>
                  <a:rPr lang="en-US" altLang="zh-CN" sz="2400">
                    <a:latin typeface="Calibri (Body)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40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in the design of graph algorithms and streaming algorithms</a:t>
                </a: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5220981"/>
              </a:xfrm>
              <a:prstGeom prst="rect">
                <a:avLst/>
              </a:prstGeom>
              <a:blipFill>
                <a:blip r:embed="rId2"/>
                <a:stretch>
                  <a:fillRect l="-888" t="-933" b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5F4-4A58-AFB5-F800-86384DFC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9F883-F6C6-E567-38B2-4CA210037D09}"/>
              </a:ext>
            </a:extLst>
          </p:cNvPr>
          <p:cNvSpPr txBox="1"/>
          <p:nvPr/>
        </p:nvSpPr>
        <p:spPr>
          <a:xfrm>
            <a:off x="540407" y="404984"/>
            <a:ext cx="189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5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Construct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-)min-wise hash family with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small size and error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Short seed length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(number of random bits used to generate a hash function).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Explicitness: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This family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should be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efficiently computable in polynomial time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308324"/>
              </a:xfrm>
              <a:prstGeom prst="rect">
                <a:avLst/>
              </a:prstGeom>
              <a:blipFill>
                <a:blip r:embed="rId3"/>
                <a:stretch>
                  <a:fillRect l="-777" t="-2111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0AD6-2F50-2A77-2360-7E1B61C77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DB3C5-053E-DCFC-24C8-460509EBD724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80ED978-D3CA-42AE-AE52-ABA1BCA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4534945"/>
                  </p:ext>
                </p:extLst>
              </p:nvPr>
            </p:nvGraphicFramePr>
            <p:xfrm>
              <a:off x="149087" y="1270527"/>
              <a:ext cx="11851138" cy="16682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-wise independence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80ED978-D3CA-42AE-AE52-ABA1BCA35D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4534945"/>
                  </p:ext>
                </p:extLst>
              </p:nvPr>
            </p:nvGraphicFramePr>
            <p:xfrm>
              <a:off x="149087" y="1270527"/>
              <a:ext cx="11851138" cy="16682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13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9" t="-86755" r="-210350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86755" r="-185931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86755" r="-468" b="-9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84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D4A3A-5728-FF96-2631-FDFE5B28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CD4058-8920-FEEE-5E29-1630845C2049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AC1884-0AC6-9AC7-B026-5803B258A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448556"/>
                  </p:ext>
                </p:extLst>
              </p:nvPr>
            </p:nvGraphicFramePr>
            <p:xfrm>
              <a:off x="149087" y="1270527"/>
              <a:ext cx="11851138" cy="25826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-wise independence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31AC1884-0AC6-9AC7-B026-5803B258A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448556"/>
                  </p:ext>
                </p:extLst>
              </p:nvPr>
            </p:nvGraphicFramePr>
            <p:xfrm>
              <a:off x="149087" y="1270527"/>
              <a:ext cx="11851138" cy="25826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25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9" t="-86755" r="-210350" b="-1092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86755" r="-185931" b="-1092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86755" r="-468" b="-109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188000" r="-18593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188000" r="-468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370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1A883-AB3A-A15D-3C30-AD669B2C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9B4CF-26FF-5520-F393-2573ACE37B07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ACC1340-F72D-9873-AFBD-45D94BB8E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044221"/>
                  </p:ext>
                </p:extLst>
              </p:nvPr>
            </p:nvGraphicFramePr>
            <p:xfrm>
              <a:off x="149087" y="1270527"/>
              <a:ext cx="11851138" cy="33365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-wise</a:t>
                          </a:r>
                          <a:r>
                            <a:rPr lang="en-US" altLang="zh-CN" sz="1800" b="1" baseline="0" dirty="0">
                              <a:solidFill>
                                <a:srgbClr val="7030A0"/>
                              </a:solidFill>
                            </a:rPr>
                            <a:t> independence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4ACC1340-F72D-9873-AFBD-45D94BB8E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044221"/>
                  </p:ext>
                </p:extLst>
              </p:nvPr>
            </p:nvGraphicFramePr>
            <p:xfrm>
              <a:off x="149087" y="1270527"/>
              <a:ext cx="11851138" cy="333659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34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9" t="-87333" r="-210350" b="-1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87333" r="-185931" b="-1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87333" r="-468" b="-18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187333" r="-185931" b="-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187333" r="-468" b="-8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347581" r="-18593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347581" r="-46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339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8B1-3828-D7B9-8FC4-C1F5FA14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47C0C-B228-5EF4-74B0-A62F8954EB56}"/>
              </a:ext>
            </a:extLst>
          </p:cNvPr>
          <p:cNvSpPr txBox="1"/>
          <p:nvPr/>
        </p:nvSpPr>
        <p:spPr>
          <a:xfrm>
            <a:off x="540407" y="404984"/>
            <a:ext cx="61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Our Results</a:t>
            </a:r>
            <a:endParaRPr lang="en-US" altLang="zh-TW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242610"/>
                  </p:ext>
                </p:extLst>
              </p:nvPr>
            </p:nvGraphicFramePr>
            <p:xfrm>
              <a:off x="149087" y="1270527"/>
              <a:ext cx="11851138" cy="41521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500" b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altLang="zh-CN" sz="2500" dirty="0"/>
                            <a:t>-min-wise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03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[Indyk ’01]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Feigenblat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, Porat,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Shiftan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’11]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-wise independence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1/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func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altLang="zh-CN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altLang="zh-CN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zh-CN" sz="1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1/</m:t>
                                                    </m:r>
                                                    <m:r>
                                                      <a:rPr lang="en-US" altLang="zh-CN" sz="18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altLang="zh-CN" sz="1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altLang="zh-CN" sz="1800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8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𝐥𝐨𝐠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𝑵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8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altLang="zh-CN" sz="1800" b="1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𝐥𝐨𝐠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altLang="zh-CN" sz="1800" b="1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𝑵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1800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𝑶</m:t>
                                        </m:r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CN" sz="1800" b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242610"/>
                  </p:ext>
                </p:extLst>
              </p:nvPr>
            </p:nvGraphicFramePr>
            <p:xfrm>
              <a:off x="149087" y="1270527"/>
              <a:ext cx="11851138" cy="41521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826565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812774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5211799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Reference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500" dirty="0"/>
                            <a:t>Min-wise hash</a:t>
                          </a:r>
                          <a:endParaRPr lang="zh-CN" alt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5645" r="-468" b="-45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9" t="-87333" r="-210350" b="-2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87333" r="-185931" b="-2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87333" r="-468" b="-2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[Saks, Srinivasan, Zhou, Zuckerman ’00]</a:t>
                          </a:r>
                        </a:p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[Gopalan, </a:t>
                          </a:r>
                          <a:r>
                            <a:rPr lang="en-US" altLang="zh-CN" sz="1800" dirty="0" err="1">
                              <a:solidFill>
                                <a:srgbClr val="7030A0"/>
                              </a:solidFill>
                            </a:rPr>
                            <a:t>Yehudayoff</a:t>
                          </a:r>
                          <a:r>
                            <a:rPr lang="en-US" altLang="zh-CN" sz="1800" dirty="0">
                              <a:solidFill>
                                <a:srgbClr val="7030A0"/>
                              </a:solidFill>
                            </a:rPr>
                            <a:t> ’20]</a:t>
                          </a:r>
                        </a:p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7030A0"/>
                              </a:solidFill>
                            </a:rPr>
                            <a:t>PRG-based</a:t>
                          </a:r>
                          <a:endParaRPr lang="zh-CN" altLang="en-US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187333" r="-185931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187333" r="-468" b="-1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00B050"/>
                              </a:solidFill>
                            </a:rPr>
                            <a:t>Non-explicit Constructions</a:t>
                          </a:r>
                          <a:endParaRPr lang="zh-CN" altLang="en-US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347581" r="-185931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347581" r="-46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389605"/>
                      </a:ext>
                    </a:extLst>
                  </a:tr>
                  <a:tr h="815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6147" t="-414179" r="-185931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7602" t="-414179" r="-468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579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3AA7-B36E-4BA7-6BA2-B03AB5ED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EADC8E-BC28-B9B7-4A33-2B854CA90283}"/>
              </a:ext>
            </a:extLst>
          </p:cNvPr>
          <p:cNvSpPr txBox="1"/>
          <p:nvPr/>
        </p:nvSpPr>
        <p:spPr>
          <a:xfrm>
            <a:off x="822853" y="1949231"/>
            <a:ext cx="5393254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1</a:t>
            </a:r>
            <a:r>
              <a:rPr lang="en-US" altLang="zh-TW" sz="3000" b="1" baseline="300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st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TEP 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– B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ALLS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INTO</a:t>
            </a:r>
            <a:r>
              <a:rPr lang="en-US" altLang="zh-TW" sz="30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 B</a:t>
            </a:r>
            <a:r>
              <a:rPr lang="en-US" altLang="zh-TW" sz="2300" b="1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INS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B9B0A38-8426-65C8-7FC3-1E7EE29CC917}"/>
              </a:ext>
            </a:extLst>
          </p:cNvPr>
          <p:cNvSpPr txBox="1"/>
          <p:nvPr/>
        </p:nvSpPr>
        <p:spPr>
          <a:xfrm>
            <a:off x="822853" y="2966547"/>
            <a:ext cx="5393254" cy="55399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2</a:t>
            </a:r>
            <a:r>
              <a:rPr lang="en-US" altLang="zh-TW" sz="3000" b="1" baseline="30000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nd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–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ECYCLE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ANDOMNESS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BE7ADA9-299B-CBF7-CC25-571D921061A3}"/>
              </a:ext>
            </a:extLst>
          </p:cNvPr>
          <p:cNvSpPr txBox="1"/>
          <p:nvPr/>
        </p:nvSpPr>
        <p:spPr>
          <a:xfrm>
            <a:off x="822853" y="3982997"/>
            <a:ext cx="5393254" cy="55399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3</a:t>
            </a:r>
            <a:r>
              <a:rPr lang="en-US" altLang="zh-TW" sz="3000" b="1" baseline="30000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rd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– D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OMAIN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EDUCTION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/>
              <p:nvPr/>
            </p:nvSpPr>
            <p:spPr>
              <a:xfrm>
                <a:off x="6335376" y="2087798"/>
                <a:ext cx="5981527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76" y="2087798"/>
                <a:ext cx="5981527" cy="1895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1">
            <a:extLst>
              <a:ext uri="{FF2B5EF4-FFF2-40B4-BE49-F238E27FC236}">
                <a16:creationId xmlns:a16="http://schemas.microsoft.com/office/drawing/2014/main" id="{DFB1ECAF-70BA-8B19-071E-93ED83EC71CC}"/>
              </a:ext>
            </a:extLst>
          </p:cNvPr>
          <p:cNvSpPr txBox="1"/>
          <p:nvPr/>
        </p:nvSpPr>
        <p:spPr>
          <a:xfrm>
            <a:off x="540407" y="404984"/>
            <a:ext cx="17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4974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769D-A2D6-0ACF-712A-9717FC5D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32F68-77F5-9233-E7F5-5C0A542BC5EA}"/>
              </a:ext>
            </a:extLst>
          </p:cNvPr>
          <p:cNvSpPr txBox="1"/>
          <p:nvPr/>
        </p:nvSpPr>
        <p:spPr>
          <a:xfrm>
            <a:off x="540407" y="404984"/>
            <a:ext cx="540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Two Level Hash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/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Balls into Bins: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small max-load,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concentration.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/ℓ, 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∈[ℓ]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small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blipFill>
                <a:blip r:embed="rId2"/>
                <a:stretch>
                  <a:fillRect l="-1847" t="-2682" r="-4688" b="-344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/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7DBEC-CBC9-0B71-528B-6DB24862D9C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202485" y="2025648"/>
            <a:ext cx="0" cy="1465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/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8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/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/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/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8BD1E-847F-0A62-3342-DD01626F28FB}"/>
              </a:ext>
            </a:extLst>
          </p:cNvPr>
          <p:cNvCxnSpPr>
            <a:cxnSpLocks/>
          </p:cNvCxnSpPr>
          <p:nvPr/>
        </p:nvCxnSpPr>
        <p:spPr>
          <a:xfrm flipH="1">
            <a:off x="4866498" y="2015138"/>
            <a:ext cx="1999657" cy="1413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DF2CA33-4A46-1B8E-B9E3-F73F6EB41F5E}"/>
              </a:ext>
            </a:extLst>
          </p:cNvPr>
          <p:cNvCxnSpPr>
            <a:cxnSpLocks/>
          </p:cNvCxnSpPr>
          <p:nvPr/>
        </p:nvCxnSpPr>
        <p:spPr>
          <a:xfrm>
            <a:off x="7537190" y="2015138"/>
            <a:ext cx="1739069" cy="1475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/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0A4BEB3-4D7C-BCCD-D172-D9B8173D76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2485" y="4115175"/>
            <a:ext cx="0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67FF0D-375A-39E7-4A86-9D6B86C56F20}"/>
              </a:ext>
            </a:extLst>
          </p:cNvPr>
          <p:cNvCxnSpPr>
            <a:cxnSpLocks/>
          </p:cNvCxnSpPr>
          <p:nvPr/>
        </p:nvCxnSpPr>
        <p:spPr>
          <a:xfrm>
            <a:off x="4887912" y="4247577"/>
            <a:ext cx="1765136" cy="1522602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33DDFA-FA24-C824-2E91-1BD06FCDA48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1923" y="4115175"/>
            <a:ext cx="1524337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/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/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/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 from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blipFill>
                <a:blip r:embed="rId11"/>
                <a:stretch>
                  <a:fillRect l="-351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/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/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Each Block: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is small, there exists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blipFill>
                <a:blip r:embed="rId13"/>
                <a:stretch>
                  <a:fillRect l="-1847" t="-8920" r="-1847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F43BD4E9-AEAF-4035-05EA-9AEBF3637B7D}"/>
              </a:ext>
            </a:extLst>
          </p:cNvPr>
          <p:cNvSpPr txBox="1"/>
          <p:nvPr/>
        </p:nvSpPr>
        <p:spPr>
          <a:xfrm>
            <a:off x="9458285" y="2401426"/>
            <a:ext cx="291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Constant-wise independence</a:t>
            </a:r>
            <a:endParaRPr lang="en-US" altLang="zh-TW" sz="2400" b="0" dirty="0">
              <a:solidFill>
                <a:srgbClr val="FF000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DEAE3CF-BDB8-46D4-CDDA-9F5423C8CF77}"/>
              </a:ext>
            </a:extLst>
          </p:cNvPr>
          <p:cNvSpPr/>
          <p:nvPr/>
        </p:nvSpPr>
        <p:spPr>
          <a:xfrm>
            <a:off x="8430130" y="5506496"/>
            <a:ext cx="2246241" cy="42552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5B10E5A-73C2-5F73-D370-65FB029F3726}"/>
              </a:ext>
            </a:extLst>
          </p:cNvPr>
          <p:cNvSpPr txBox="1"/>
          <p:nvPr/>
        </p:nvSpPr>
        <p:spPr>
          <a:xfrm>
            <a:off x="9214897" y="5982394"/>
            <a:ext cx="2384999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！"/>
            </a:pP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Require many random bits.</a:t>
            </a:r>
          </a:p>
        </p:txBody>
      </p:sp>
    </p:spTree>
    <p:extLst>
      <p:ext uri="{BB962C8B-B14F-4D97-AF65-F5344CB8AC3E}">
        <p14:creationId xmlns:p14="http://schemas.microsoft.com/office/powerpoint/2010/main" val="38127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6" grpId="0"/>
      <p:bldP spid="9" grpId="0"/>
      <p:bldP spid="10" grpId="0"/>
      <p:bldP spid="24" grpId="0"/>
      <p:bldP spid="39" grpId="0"/>
      <p:bldP spid="40" grpId="0"/>
      <p:bldP spid="45" grpId="0"/>
      <p:bldP spid="46" grpId="0" animBg="1"/>
      <p:bldP spid="5" grpId="0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FDF5E7"/>
      </a:lt2>
      <a:accent1>
        <a:srgbClr val="0680C3"/>
      </a:accent1>
      <a:accent2>
        <a:srgbClr val="07A398"/>
      </a:accent2>
      <a:accent3>
        <a:srgbClr val="90C221"/>
      </a:accent3>
      <a:accent4>
        <a:srgbClr val="E62601"/>
      </a:accent4>
      <a:accent5>
        <a:srgbClr val="FBA200"/>
      </a:accent5>
      <a:accent6>
        <a:srgbClr val="57687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13232</TotalTime>
  <Words>1240</Words>
  <Application>Microsoft Office PowerPoint</Application>
  <PresentationFormat>宽屏</PresentationFormat>
  <Paragraphs>211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Calibri (Body)</vt:lpstr>
      <vt:lpstr>新細明體</vt:lpstr>
      <vt:lpstr>SimSun</vt:lpstr>
      <vt:lpstr>幼圆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</dc:creator>
  <cp:lastModifiedBy>盛唐 黄</cp:lastModifiedBy>
  <cp:revision>1957</cp:revision>
  <dcterms:created xsi:type="dcterms:W3CDTF">2022-04-11T17:10:56Z</dcterms:created>
  <dcterms:modified xsi:type="dcterms:W3CDTF">2026-01-05T04:56:29Z</dcterms:modified>
</cp:coreProperties>
</file>